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65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</p:sldIdLst>
  <p:sldSz cx="12188825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9" autoAdjust="0"/>
  </p:normalViewPr>
  <p:slideViewPr>
    <p:cSldViewPr showGuides="1">
      <p:cViewPr varScale="1">
        <p:scale>
          <a:sx n="80" d="100"/>
          <a:sy n="80" d="100"/>
        </p:scale>
        <p:origin x="342" y="4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11/19/2014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11/19/2014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11/19/2014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11/19/2014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11/19/2014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11/19/2014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11/19/2014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11/19/2014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11/19/2014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11/19/2014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11/19/2014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11/19/2014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11/19/2014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Seven Steps to Remarkable Customer Service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Tianran Hao(Chris)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(Bonus!) Give customer service people a career </a:t>
            </a:r>
            <a:r>
              <a:rPr lang="en-US" dirty="0" smtClean="0"/>
              <a:t>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</a:t>
            </a:r>
            <a:r>
              <a:rPr lang="en-US" dirty="0"/>
              <a:t>need very highly qualified people talking to </a:t>
            </a:r>
            <a:r>
              <a:rPr lang="en-US" dirty="0" smtClean="0"/>
              <a:t>customers</a:t>
            </a:r>
          </a:p>
          <a:p>
            <a:r>
              <a:rPr lang="en-US" dirty="0" smtClean="0"/>
              <a:t>But many </a:t>
            </a:r>
            <a:r>
              <a:rPr lang="en-US" dirty="0"/>
              <a:t>qualified </a:t>
            </a:r>
            <a:r>
              <a:rPr lang="en-US" dirty="0" smtClean="0"/>
              <a:t>people are bored with this job</a:t>
            </a:r>
          </a:p>
          <a:p>
            <a:pPr lvl="1"/>
            <a:r>
              <a:rPr lang="en-US" dirty="0" smtClean="0"/>
              <a:t>So, train your people</a:t>
            </a:r>
          </a:p>
          <a:p>
            <a:pPr lvl="1"/>
            <a:r>
              <a:rPr lang="en-US" altLang="zh-CN" dirty="0" smtClean="0"/>
              <a:t>Returning is much higher than spending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68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1026" name="Picture 2" descr="http://wl-static.fotolia.com/jpg/00/51/75/77/400_F_51757711_noRh64py4Z37kfdWDqMaAWiiRfmo5TF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190500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051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http://www.joelonsoftware.com/articles/customerservice.html</a:t>
            </a:r>
          </a:p>
        </p:txBody>
      </p:sp>
    </p:spTree>
    <p:extLst>
      <p:ext uri="{BB962C8B-B14F-4D97-AF65-F5344CB8AC3E}">
        <p14:creationId xmlns:p14="http://schemas.microsoft.com/office/powerpoint/2010/main" val="1658000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Content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1. Fix everything two ways</a:t>
            </a:r>
          </a:p>
          <a:p>
            <a:r>
              <a:rPr lang="en-US" dirty="0"/>
              <a:t>2. Suggest blowing out the </a:t>
            </a:r>
            <a:r>
              <a:rPr lang="en-US" dirty="0" smtClean="0"/>
              <a:t>dust</a:t>
            </a:r>
            <a:endParaRPr lang="en-US" dirty="0"/>
          </a:p>
          <a:p>
            <a:r>
              <a:rPr lang="en-US" dirty="0"/>
              <a:t>3. Make customers into fans</a:t>
            </a:r>
          </a:p>
          <a:p>
            <a:r>
              <a:rPr lang="en-US" dirty="0"/>
              <a:t>4. Take the </a:t>
            </a:r>
            <a:r>
              <a:rPr lang="en-US" dirty="0" smtClean="0"/>
              <a:t>blame</a:t>
            </a:r>
          </a:p>
          <a:p>
            <a:r>
              <a:rPr lang="en-US" dirty="0"/>
              <a:t>5. Memorize awkward </a:t>
            </a:r>
            <a:r>
              <a:rPr lang="en-US" dirty="0" smtClean="0"/>
              <a:t>phrases</a:t>
            </a:r>
          </a:p>
          <a:p>
            <a:r>
              <a:rPr lang="en-US" dirty="0"/>
              <a:t>6. Practice </a:t>
            </a:r>
            <a:r>
              <a:rPr lang="en-US" dirty="0" smtClean="0"/>
              <a:t>puppetry</a:t>
            </a:r>
          </a:p>
          <a:p>
            <a:r>
              <a:rPr lang="en-US" dirty="0"/>
              <a:t>7. Greed will get you nowhere</a:t>
            </a:r>
          </a:p>
          <a:p>
            <a:r>
              <a:rPr lang="en-US" dirty="0"/>
              <a:t>8. (Bonus!) Give customer service people a career path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Fix everything two </a:t>
            </a:r>
            <a:r>
              <a:rPr lang="en-US" dirty="0" smtClean="0"/>
              <a:t>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There are two ways to solve the problems – </a:t>
            </a:r>
          </a:p>
          <a:p>
            <a:pPr lvl="1"/>
            <a:r>
              <a:rPr lang="en-US" dirty="0"/>
              <a:t>The superficial and immediate solution</a:t>
            </a:r>
          </a:p>
          <a:p>
            <a:pPr lvl="1"/>
            <a:r>
              <a:rPr lang="en-US" dirty="0"/>
              <a:t>The solution which can prevent this particular problem from ever happening </a:t>
            </a:r>
            <a:r>
              <a:rPr lang="en-US" dirty="0" smtClean="0"/>
              <a:t>again</a:t>
            </a:r>
            <a:endParaRPr lang="en-US" dirty="0"/>
          </a:p>
          <a:p>
            <a:r>
              <a:rPr lang="en-US" dirty="0" smtClean="0"/>
              <a:t>Can’t </a:t>
            </a:r>
            <a:r>
              <a:rPr lang="en-US" dirty="0"/>
              <a:t>outsource tech </a:t>
            </a:r>
            <a:r>
              <a:rPr lang="en-US" dirty="0" smtClean="0"/>
              <a:t>support</a:t>
            </a:r>
          </a:p>
          <a:p>
            <a:pPr lvl="1"/>
            <a:r>
              <a:rPr lang="en-US" altLang="zh-CN" dirty="0" smtClean="0"/>
              <a:t>Because support people must know the development</a:t>
            </a:r>
          </a:p>
          <a:p>
            <a:r>
              <a:rPr lang="en-US" altLang="zh-CN" dirty="0" smtClean="0"/>
              <a:t>Teach support people how to solve the problems rather than only offer the solutions</a:t>
            </a:r>
          </a:p>
        </p:txBody>
      </p:sp>
    </p:spTree>
    <p:extLst>
      <p:ext uri="{BB962C8B-B14F-4D97-AF65-F5344CB8AC3E}">
        <p14:creationId xmlns:p14="http://schemas.microsoft.com/office/powerpoint/2010/main" val="3093294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Suggest blowing out the </a:t>
            </a:r>
            <a:r>
              <a:rPr lang="en-US" dirty="0" smtClean="0"/>
              <a:t>dust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Customers are always confident</a:t>
            </a:r>
          </a:p>
          <a:p>
            <a:pPr lvl="1"/>
            <a:r>
              <a:rPr lang="en-US" dirty="0"/>
              <a:t>Hard to ask them to check </a:t>
            </a:r>
            <a:r>
              <a:rPr lang="en-US" dirty="0" smtClean="0"/>
              <a:t>something</a:t>
            </a:r>
            <a:endParaRPr lang="en-US" dirty="0"/>
          </a:p>
          <a:p>
            <a:r>
              <a:rPr lang="en-US" altLang="zh-CN" dirty="0" smtClean="0"/>
              <a:t>The art of speaking</a:t>
            </a:r>
          </a:p>
          <a:p>
            <a:pPr lvl="1"/>
            <a:r>
              <a:rPr lang="en-US" dirty="0" smtClean="0"/>
              <a:t>Ask them indirectly</a:t>
            </a:r>
          </a:p>
          <a:p>
            <a:pPr lvl="1"/>
            <a:r>
              <a:rPr lang="en-US" dirty="0" smtClean="0"/>
              <a:t>Such as telling them to check the settings</a:t>
            </a:r>
          </a:p>
          <a:p>
            <a:pPr marL="23177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40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Make customers into </a:t>
            </a:r>
            <a:r>
              <a:rPr lang="en-US" dirty="0" smtClean="0"/>
              <a:t>fans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company wants </a:t>
            </a:r>
            <a:r>
              <a:rPr lang="en-US" dirty="0"/>
              <a:t>fanatically devoted </a:t>
            </a:r>
            <a:r>
              <a:rPr lang="en-US" dirty="0" smtClean="0"/>
              <a:t>customers</a:t>
            </a:r>
          </a:p>
          <a:p>
            <a:r>
              <a:rPr lang="en-US" dirty="0" smtClean="0"/>
              <a:t>Perfect software is not “perfect”</a:t>
            </a:r>
          </a:p>
          <a:p>
            <a:pPr lvl="1"/>
            <a:r>
              <a:rPr lang="en-US" dirty="0"/>
              <a:t>You may lose opportunities to interact with customers</a:t>
            </a:r>
          </a:p>
          <a:p>
            <a:pPr lvl="1"/>
            <a:r>
              <a:rPr lang="en-US" dirty="0"/>
              <a:t>And you may lose opportunities to own the fanatically devoted </a:t>
            </a:r>
            <a:r>
              <a:rPr lang="en-US" dirty="0" smtClean="0"/>
              <a:t>customers</a:t>
            </a:r>
            <a:endParaRPr lang="en-US" dirty="0"/>
          </a:p>
          <a:p>
            <a:r>
              <a:rPr lang="en-US" dirty="0" smtClean="0"/>
              <a:t>Sometimes you need to remain some mistakes on purpose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573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Take the </a:t>
            </a:r>
            <a:r>
              <a:rPr lang="en-US" dirty="0" smtClean="0"/>
              <a:t>blame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are willing to accept others’ faults</a:t>
            </a:r>
          </a:p>
          <a:p>
            <a:r>
              <a:rPr lang="en-US" dirty="0" smtClean="0"/>
              <a:t>WHEN others admit their faults</a:t>
            </a:r>
          </a:p>
          <a:p>
            <a:r>
              <a:rPr lang="en-US" dirty="0" smtClean="0"/>
              <a:t>Say “It’s my fault”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745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Memorize awkward </a:t>
            </a:r>
            <a:r>
              <a:rPr lang="en-US" dirty="0" smtClean="0"/>
              <a:t>phrases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want to make your mad customers happier</a:t>
            </a:r>
          </a:p>
          <a:p>
            <a:r>
              <a:rPr lang="en-US" dirty="0" smtClean="0"/>
              <a:t>Calm down and admit your faults</a:t>
            </a:r>
          </a:p>
          <a:p>
            <a:pPr lvl="1"/>
            <a:r>
              <a:rPr lang="en-US" dirty="0"/>
              <a:t>Say “It’s my fault” or some other apt </a:t>
            </a:r>
            <a:r>
              <a:rPr lang="en-US" dirty="0" smtClean="0"/>
              <a:t>sentences</a:t>
            </a:r>
            <a:endParaRPr lang="en-US" dirty="0"/>
          </a:p>
          <a:p>
            <a:r>
              <a:rPr lang="en-US" dirty="0" smtClean="0"/>
              <a:t>Admit your faults will not get you sued</a:t>
            </a:r>
          </a:p>
          <a:p>
            <a:pPr lvl="1"/>
            <a:r>
              <a:rPr lang="en-US" altLang="zh-CN" dirty="0" smtClean="0"/>
              <a:t>On the contrary, it will avoid getting sued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9189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Practice </a:t>
            </a:r>
            <a:r>
              <a:rPr lang="en-US" dirty="0" smtClean="0"/>
              <a:t>puppetry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You will never win an argument with your </a:t>
            </a:r>
            <a:r>
              <a:rPr lang="en-US" dirty="0" smtClean="0"/>
              <a:t>customer</a:t>
            </a:r>
          </a:p>
          <a:p>
            <a:pPr marL="442913" lvl="2" indent="-223838">
              <a:spcBef>
                <a:spcPts val="1800"/>
              </a:spcBef>
            </a:pPr>
            <a:r>
              <a:rPr lang="en-US" dirty="0"/>
              <a:t>Because you cannot win the argument both in economic aspect and emotion </a:t>
            </a:r>
            <a:r>
              <a:rPr lang="en-US" altLang="zh-CN" dirty="0" smtClean="0"/>
              <a:t>aspect</a:t>
            </a:r>
          </a:p>
          <a:p>
            <a:pPr marL="442913" lvl="2" indent="-223838">
              <a:spcBef>
                <a:spcPts val="1800"/>
              </a:spcBef>
            </a:pPr>
            <a:r>
              <a:rPr lang="en-US" altLang="zh-CN" dirty="0" smtClean="0"/>
              <a:t>Lose money or compromise to your customers</a:t>
            </a:r>
          </a:p>
          <a:p>
            <a:r>
              <a:rPr lang="en-US" dirty="0" smtClean="0"/>
              <a:t>In order to avoid feeling bad after compromising, you need to believe that </a:t>
            </a:r>
          </a:p>
          <a:p>
            <a:pPr lvl="1"/>
            <a:r>
              <a:rPr lang="en-US" dirty="0" smtClean="0"/>
              <a:t>Customers are </a:t>
            </a:r>
            <a:r>
              <a:rPr lang="en-US" dirty="0"/>
              <a:t>angry at your </a:t>
            </a:r>
            <a:r>
              <a:rPr lang="en-US" dirty="0" smtClean="0"/>
              <a:t>business</a:t>
            </a:r>
          </a:p>
          <a:p>
            <a:pPr lvl="1"/>
            <a:r>
              <a:rPr lang="en-US" dirty="0" smtClean="0"/>
              <a:t>Not you</a:t>
            </a:r>
            <a:endParaRPr lang="en-US" dirty="0"/>
          </a:p>
          <a:p>
            <a:r>
              <a:rPr lang="en-US" dirty="0" smtClean="0"/>
              <a:t>Pretend to be a puppeteer and get to play a role with your customers</a:t>
            </a:r>
          </a:p>
          <a:p>
            <a:r>
              <a:rPr lang="en-US" dirty="0" smtClean="0"/>
              <a:t>Figure </a:t>
            </a:r>
            <a:r>
              <a:rPr lang="en-US" dirty="0"/>
              <a:t>out what to make the puppet do that will make </a:t>
            </a:r>
            <a:r>
              <a:rPr lang="en-US" dirty="0" smtClean="0"/>
              <a:t>customers happy</a:t>
            </a:r>
          </a:p>
        </p:txBody>
      </p:sp>
    </p:spTree>
    <p:extLst>
      <p:ext uri="{BB962C8B-B14F-4D97-AF65-F5344CB8AC3E}">
        <p14:creationId xmlns:p14="http://schemas.microsoft.com/office/powerpoint/2010/main" val="1774382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Greed will get you </a:t>
            </a:r>
            <a:r>
              <a:rPr lang="en-US" dirty="0" smtClean="0"/>
              <a:t>nowhere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Customers will not be angry when they have nothing to fear</a:t>
            </a:r>
          </a:p>
          <a:p>
            <a:pPr lvl="1"/>
            <a:r>
              <a:rPr lang="en-US" dirty="0"/>
              <a:t>Especially when their money is </a:t>
            </a:r>
            <a:r>
              <a:rPr lang="en-US" dirty="0" smtClean="0"/>
              <a:t>back</a:t>
            </a:r>
            <a:endParaRPr lang="en-US" dirty="0"/>
          </a:p>
          <a:p>
            <a:r>
              <a:rPr lang="en-US" dirty="0" smtClean="0"/>
              <a:t>Refund customers’ money without hesitation when they are not satisfied with your software</a:t>
            </a:r>
          </a:p>
          <a:p>
            <a:r>
              <a:rPr lang="en-US" dirty="0" smtClean="0"/>
              <a:t>From Fog Creek’s data, return software has cost them 2%</a:t>
            </a:r>
          </a:p>
          <a:p>
            <a:r>
              <a:rPr lang="en-US" dirty="0" smtClean="0"/>
              <a:t>And chargeback rate is 0%</a:t>
            </a:r>
          </a:p>
          <a:p>
            <a:pPr lvl="1"/>
            <a:r>
              <a:rPr lang="en-US" dirty="0" smtClean="0"/>
              <a:t>Do not be penny </a:t>
            </a:r>
            <a:r>
              <a:rPr lang="en-US" dirty="0"/>
              <a:t>wise and pound </a:t>
            </a:r>
            <a:r>
              <a:rPr lang="en-US" dirty="0" smtClean="0"/>
              <a:t>foolish</a:t>
            </a:r>
          </a:p>
        </p:txBody>
      </p:sp>
    </p:spTree>
    <p:extLst>
      <p:ext uri="{BB962C8B-B14F-4D97-AF65-F5344CB8AC3E}">
        <p14:creationId xmlns:p14="http://schemas.microsoft.com/office/powerpoint/2010/main" val="2104293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0</TotalTime>
  <Words>425</Words>
  <Application>Microsoft Office PowerPoint</Application>
  <PresentationFormat>Custom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幼圆</vt:lpstr>
      <vt:lpstr>Arial</vt:lpstr>
      <vt:lpstr>Corbel</vt:lpstr>
      <vt:lpstr>Digital Blue Tunnel 16x9</vt:lpstr>
      <vt:lpstr>Seven Steps to Remarkable Customer Service</vt:lpstr>
      <vt:lpstr>Content</vt:lpstr>
      <vt:lpstr>1. Fix everything two ways</vt:lpstr>
      <vt:lpstr>2. Suggest blowing out the dust</vt:lpstr>
      <vt:lpstr>3. Make customers into fans</vt:lpstr>
      <vt:lpstr>4. Take the blame</vt:lpstr>
      <vt:lpstr>5. Memorize awkward phrases</vt:lpstr>
      <vt:lpstr>6. Practice puppetry</vt:lpstr>
      <vt:lpstr>7. Greed will get you nowhere</vt:lpstr>
      <vt:lpstr>(Bonus!) Give customer service people a career path</vt:lpstr>
      <vt:lpstr>Questions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2014-11-16T05:33:26Z</dcterms:created>
  <dcterms:modified xsi:type="dcterms:W3CDTF">2014-11-19T19:24:25Z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